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Economica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4A64A4-75D4-47EE-AE65-B2F090829C2D}">
  <a:tblStyle styleId="{134A64A4-75D4-47EE-AE65-B2F090829C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conomica-bold.fntdata"/><Relationship Id="rId30" Type="http://schemas.openxmlformats.org/officeDocument/2006/relationships/font" Target="fonts/Economica-regular.fntdata"/><Relationship Id="rId11" Type="http://schemas.openxmlformats.org/officeDocument/2006/relationships/slide" Target="slides/slide5.xml"/><Relationship Id="rId33" Type="http://schemas.openxmlformats.org/officeDocument/2006/relationships/font" Target="fonts/Economica-boldItalic.fntdata"/><Relationship Id="rId10" Type="http://schemas.openxmlformats.org/officeDocument/2006/relationships/slide" Target="slides/slide4.xml"/><Relationship Id="rId32" Type="http://schemas.openxmlformats.org/officeDocument/2006/relationships/font" Target="fonts/Economica-italic.fntdata"/><Relationship Id="rId13" Type="http://schemas.openxmlformats.org/officeDocument/2006/relationships/slide" Target="slides/slide7.xml"/><Relationship Id="rId35" Type="http://schemas.openxmlformats.org/officeDocument/2006/relationships/font" Target="fonts/OpenSans-bold.fntdata"/><Relationship Id="rId12" Type="http://schemas.openxmlformats.org/officeDocument/2006/relationships/slide" Target="slides/slide6.xml"/><Relationship Id="rId34" Type="http://schemas.openxmlformats.org/officeDocument/2006/relationships/font" Target="fonts/OpenSans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8.xml"/><Relationship Id="rId36" Type="http://schemas.openxmlformats.org/officeDocument/2006/relationships/font" Target="fonts/Open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5408cd75e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5408cd75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같은 유형의 아이템이라도 희귀도에 따라 수치가 다름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73bb7ee3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73bb7ee3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15분이 지나면 데스매치 카운트가 더 많은 팀에게 이로운 버프 부여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73bb7ee3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73bb7ee3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73bb7ee3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73bb7ee3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3bb7ee3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3bb7ee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연사력 특화와 공격력 특화로 구분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공격속도와 공격범위 특화로 구분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7ef14fe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7ef14fe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컨셉 구두로 전하기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7ef14fe9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a7ef14fe9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컨셉 구두로 전하기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9964c1c7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29964c1c7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환경변화같은 아이템으로 다양한 변수 창출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무기가 고정되어있는 타 게임과 다르게</a:t>
            </a:r>
            <a:r>
              <a:rPr lang="ko"/>
              <a:t> 우리 게임은 무기를 다양하게 선택해서 전투할 수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전투 도중에 무기를 다른것으로 교체할 수 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9964c1c7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29964c1c7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29964c1c7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29964c1c7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건물 내 수도 파이프에서 물이 터져나오게 구현, 먼지는 건물이 부서지면 필연적으로 생성되므로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9964c1c7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9964c1c7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9964c1c7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29964c1c7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9964c1c7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29964c1c7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7ef14fe91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a7ef14fe9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623feed66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623feed66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9964c1c7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9964c1c7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9964c1c7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9964c1c7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9964c1c7f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9964c1c7f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f33c8b8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f33c8b8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맵 전경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부유 타일은 빌딩이 없는 타일 중 랜덤하게 배치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73bb7ee35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73bb7ee35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73bb7ee35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73bb7ee35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15f6201c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15f6201c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6.jpg"/><Relationship Id="rId5" Type="http://schemas.openxmlformats.org/officeDocument/2006/relationships/image" Target="../media/image21.jpg"/><Relationship Id="rId6" Type="http://schemas.openxmlformats.org/officeDocument/2006/relationships/image" Target="../media/image9.png"/><Relationship Id="rId7" Type="http://schemas.openxmlformats.org/officeDocument/2006/relationships/image" Target="../media/image23.png"/><Relationship Id="rId8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Relationship Id="rId4" Type="http://schemas.openxmlformats.org/officeDocument/2006/relationships/image" Target="../media/image22.jpg"/><Relationship Id="rId5" Type="http://schemas.openxmlformats.org/officeDocument/2006/relationships/image" Target="../media/image25.jpg"/><Relationship Id="rId6" Type="http://schemas.openxmlformats.org/officeDocument/2006/relationships/image" Target="../media/image16.png"/><Relationship Id="rId7" Type="http://schemas.openxmlformats.org/officeDocument/2006/relationships/image" Target="../media/image30.png"/><Relationship Id="rId8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youtu.be/WdyuYSYD2jw?si=bMU0U2yW-ntr0jTJ&amp;t=28" TargetMode="External"/><Relationship Id="rId4" Type="http://schemas.openxmlformats.org/officeDocument/2006/relationships/hyperlink" Target="https://youtube.com/playlist?list=PLzwxvdRLKz-qUk1qD63pXxvpyA37RqrKY&amp;si=IlJNSRKyrXUoQ0pX" TargetMode="External"/><Relationship Id="rId5" Type="http://schemas.openxmlformats.org/officeDocument/2006/relationships/hyperlink" Target="https://youtube.com/playlist?list=PLzwxvdRLKz-qUk1qD63pXxvpyA37RqrKY&amp;si=IlJNSRKyrXUoQ0pX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848950" y="1261325"/>
            <a:ext cx="34461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Arial"/>
                <a:ea typeface="Arial"/>
                <a:cs typeface="Arial"/>
                <a:sym typeface="Arial"/>
              </a:rPr>
              <a:t>Skyscraper</a:t>
            </a:r>
            <a:endParaRPr b="1" sz="7300"/>
          </a:p>
        </p:txBody>
      </p:sp>
      <p:sp>
        <p:nvSpPr>
          <p:cNvPr id="63" name="Google Shape;63;p13"/>
          <p:cNvSpPr txBox="1"/>
          <p:nvPr/>
        </p:nvSpPr>
        <p:spPr>
          <a:xfrm>
            <a:off x="3542550" y="3071575"/>
            <a:ext cx="205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2016180023 서원준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2019180016 백종화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2019180031 이윤석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225225"/>
            <a:ext cx="4081800" cy="3354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/>
              <a:t>유형</a:t>
            </a:r>
            <a:endParaRPr sz="14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85"/>
              <a:t>유형1: 개인버프</a:t>
            </a:r>
            <a:endParaRPr sz="1585"/>
          </a:p>
          <a:p>
            <a:pPr indent="-31654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85"/>
              <a:buChar char="-"/>
            </a:pPr>
            <a:r>
              <a:rPr lang="ko" sz="1385"/>
              <a:t>n초 무적, n초간 탄창 / 부스트 무한 등</a:t>
            </a:r>
            <a:br>
              <a:rPr lang="ko" sz="1385"/>
            </a:br>
            <a:endParaRPr sz="13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85"/>
              <a:t>유형2: 팀버프</a:t>
            </a:r>
            <a:endParaRPr sz="1585"/>
          </a:p>
          <a:p>
            <a:pPr indent="-31654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85"/>
              <a:buChar char="-"/>
            </a:pPr>
            <a:r>
              <a:rPr lang="ko" sz="1385"/>
              <a:t>스테이터스 수치(이동속도 등) 강화</a:t>
            </a:r>
            <a:br>
              <a:rPr lang="ko" sz="1385"/>
            </a:br>
            <a:endParaRPr sz="13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85"/>
              <a:t>유형3: 환경 변화</a:t>
            </a:r>
            <a:endParaRPr sz="1585"/>
          </a:p>
          <a:p>
            <a:pPr indent="-31654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85"/>
              <a:buChar char="-"/>
            </a:pPr>
            <a:r>
              <a:rPr lang="ko" sz="1385"/>
              <a:t>중력 강화/약화, 적 위치의 건물 파괴 등</a:t>
            </a:r>
            <a:endParaRPr sz="1385"/>
          </a:p>
        </p:txBody>
      </p:sp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 - 아이템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4572000" y="1225225"/>
            <a:ext cx="4081800" cy="3354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희귀도</a:t>
            </a:r>
            <a:endParaRPr b="1"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85"/>
              <a:t>1</a:t>
            </a:r>
            <a:r>
              <a:rPr lang="ko" sz="1585"/>
              <a:t>단계: 60% 확률로 결정</a:t>
            </a:r>
            <a:endParaRPr sz="15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85"/>
              <a:t>2</a:t>
            </a:r>
            <a:r>
              <a:rPr lang="ko" sz="1585"/>
              <a:t>단계: 30% 확률로 결정</a:t>
            </a:r>
            <a:endParaRPr sz="15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85"/>
              <a:t>3</a:t>
            </a:r>
            <a:r>
              <a:rPr lang="ko" sz="1585"/>
              <a:t>단계: 10% 확률로 결정</a:t>
            </a:r>
            <a:endParaRPr sz="15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76"/>
              <a:t>타일 낙하 단계가 늘어날수록 고등급 아이템 획득 확률이 증가</a:t>
            </a:r>
            <a:endParaRPr sz="1176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76"/>
              <a:t>희귀도 단계가 높아질수록 아이템 효과가 강화</a:t>
            </a:r>
            <a:endParaRPr sz="1176"/>
          </a:p>
        </p:txBody>
      </p:sp>
      <p:sp>
        <p:nvSpPr>
          <p:cNvPr id="139" name="Google Shape;139;p22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게임소개 - 진행</a:t>
            </a:r>
            <a:endParaRPr/>
          </a:p>
        </p:txBody>
      </p:sp>
      <p:cxnSp>
        <p:nvCxnSpPr>
          <p:cNvPr id="145" name="Google Shape;145;p23"/>
          <p:cNvCxnSpPr/>
          <p:nvPr/>
        </p:nvCxnSpPr>
        <p:spPr>
          <a:xfrm>
            <a:off x="1102900" y="2410500"/>
            <a:ext cx="7012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3"/>
          <p:cNvSpPr txBox="1"/>
          <p:nvPr/>
        </p:nvSpPr>
        <p:spPr>
          <a:xfrm>
            <a:off x="406775" y="2628150"/>
            <a:ext cx="190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게임 시작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1194800" y="1786625"/>
            <a:ext cx="39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77500" y="1716075"/>
            <a:ext cx="10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시간(분)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2614500" y="1786625"/>
            <a:ext cx="39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4205975" y="1786625"/>
            <a:ext cx="48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5850975" y="1786625"/>
            <a:ext cx="4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1811750" y="2628150"/>
            <a:ext cx="190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1차 타일 낙하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3494075" y="2628150"/>
            <a:ext cx="190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차 타일 낙하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4" name="Google Shape;154;p23"/>
          <p:cNvCxnSpPr/>
          <p:nvPr/>
        </p:nvCxnSpPr>
        <p:spPr>
          <a:xfrm>
            <a:off x="1360175" y="2227650"/>
            <a:ext cx="0" cy="365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3"/>
          <p:cNvCxnSpPr/>
          <p:nvPr/>
        </p:nvCxnSpPr>
        <p:spPr>
          <a:xfrm>
            <a:off x="2765150" y="2227650"/>
            <a:ext cx="0" cy="365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3"/>
          <p:cNvCxnSpPr/>
          <p:nvPr/>
        </p:nvCxnSpPr>
        <p:spPr>
          <a:xfrm>
            <a:off x="4447475" y="2227650"/>
            <a:ext cx="0" cy="365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3"/>
          <p:cNvCxnSpPr/>
          <p:nvPr/>
        </p:nvCxnSpPr>
        <p:spPr>
          <a:xfrm>
            <a:off x="6079875" y="2227650"/>
            <a:ext cx="0" cy="365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3"/>
          <p:cNvSpPr txBox="1"/>
          <p:nvPr/>
        </p:nvSpPr>
        <p:spPr>
          <a:xfrm>
            <a:off x="5126475" y="2628150"/>
            <a:ext cx="190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3차 타일 낙하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리스폰 불가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3"/>
          <p:cNvSpPr/>
          <p:nvPr/>
        </p:nvSpPr>
        <p:spPr>
          <a:xfrm>
            <a:off x="931025" y="3395925"/>
            <a:ext cx="5080200" cy="461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6152450" y="3388300"/>
            <a:ext cx="2257200" cy="4617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1273325" y="3401850"/>
            <a:ext cx="439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데스매치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5865500" y="3401850"/>
            <a:ext cx="283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라스트 팀 스탠딩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11700" y="1225225"/>
            <a:ext cx="8520600" cy="3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467"/>
              <a:buFont typeface="Arial"/>
              <a:buNone/>
            </a:pPr>
            <a:r>
              <a:rPr b="1" lang="ko" sz="2102"/>
              <a:t>크기</a:t>
            </a:r>
            <a:endParaRPr b="1" sz="21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54046"/>
              <a:buNone/>
            </a:pPr>
            <a:r>
              <a:rPr lang="ko" sz="1729"/>
              <a:t>평균 1.6m</a:t>
            </a:r>
            <a:endParaRPr sz="17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44467"/>
              <a:buNone/>
            </a:pPr>
            <a:r>
              <a:rPr b="1" lang="ko" sz="2102"/>
              <a:t>이동</a:t>
            </a:r>
            <a:endParaRPr b="1" sz="21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4046"/>
              <a:buFont typeface="Arial"/>
              <a:buNone/>
            </a:pPr>
            <a:r>
              <a:rPr lang="ko" sz="1729"/>
              <a:t>걷기/활공: 5Km/h, 대쉬: 10Km/h</a:t>
            </a:r>
            <a:endParaRPr sz="17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42739"/>
              <a:buNone/>
            </a:pPr>
            <a:r>
              <a:rPr b="1" lang="ko" sz="2187"/>
              <a:t>무기</a:t>
            </a:r>
            <a:endParaRPr b="1" sz="218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54046"/>
              <a:buNone/>
            </a:pPr>
            <a:r>
              <a:rPr b="1" lang="ko" sz="1729"/>
              <a:t>근거리</a:t>
            </a:r>
            <a:r>
              <a:rPr lang="ko" sz="1729"/>
              <a:t> 3종류, </a:t>
            </a:r>
            <a:r>
              <a:rPr b="1" lang="ko" sz="1729"/>
              <a:t>원거리</a:t>
            </a:r>
            <a:r>
              <a:rPr lang="ko" sz="1729"/>
              <a:t> 3종류가 존재</a:t>
            </a:r>
            <a:endParaRPr sz="17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4046"/>
              <a:buFont typeface="Arial"/>
              <a:buNone/>
            </a:pPr>
            <a:r>
              <a:rPr lang="ko" sz="1729"/>
              <a:t>플레이어는 근거리, 원거리 무기 하나씩 선택하여 전투에 사용</a:t>
            </a:r>
            <a:endParaRPr sz="17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54046"/>
              <a:buNone/>
            </a:pPr>
            <a:r>
              <a:rPr lang="ko" sz="1729"/>
              <a:t>초기 시작 및 </a:t>
            </a:r>
            <a:r>
              <a:rPr lang="ko" sz="1729"/>
              <a:t>리스폰 전에 무기 </a:t>
            </a:r>
            <a:r>
              <a:rPr b="1" lang="ko" sz="1729"/>
              <a:t>교체</a:t>
            </a:r>
            <a:r>
              <a:rPr lang="ko" sz="1729"/>
              <a:t> 가능</a:t>
            </a:r>
            <a:endParaRPr sz="113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42739"/>
              <a:buNone/>
            </a:pPr>
            <a:r>
              <a:rPr b="1" lang="ko" sz="2187"/>
              <a:t>스킬</a:t>
            </a:r>
            <a:endParaRPr b="1" sz="218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54046"/>
              <a:buNone/>
            </a:pPr>
            <a:r>
              <a:rPr lang="ko" sz="1729"/>
              <a:t>캐릭터마다 고유한 </a:t>
            </a:r>
            <a:r>
              <a:rPr b="1" lang="ko" sz="1729"/>
              <a:t>일반 스킬</a:t>
            </a:r>
            <a:r>
              <a:rPr lang="ko" sz="1729"/>
              <a:t> 1개, </a:t>
            </a:r>
            <a:r>
              <a:rPr b="1" lang="ko" sz="1729"/>
              <a:t>특수 스킬</a:t>
            </a:r>
            <a:r>
              <a:rPr lang="ko" sz="1729"/>
              <a:t> 1개 보유</a:t>
            </a:r>
            <a:endParaRPr sz="17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ct val="54046"/>
              <a:buNone/>
            </a:pPr>
            <a:r>
              <a:rPr lang="ko" sz="1729"/>
              <a:t>일반 스킬은 </a:t>
            </a:r>
            <a:r>
              <a:rPr b="1" lang="ko" sz="1729"/>
              <a:t>짧은</a:t>
            </a:r>
            <a:r>
              <a:rPr lang="ko" sz="1729"/>
              <a:t> 쿨타임, 특수 스킬은 </a:t>
            </a:r>
            <a:r>
              <a:rPr b="1" lang="ko" sz="1729"/>
              <a:t>긴</a:t>
            </a:r>
            <a:r>
              <a:rPr lang="ko" sz="1729"/>
              <a:t> 쿨타임</a:t>
            </a:r>
            <a:endParaRPr sz="1729"/>
          </a:p>
        </p:txBody>
      </p:sp>
      <p:sp>
        <p:nvSpPr>
          <p:cNvPr id="169" name="Google Shape;169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 - </a:t>
            </a:r>
            <a:r>
              <a:rPr lang="ko"/>
              <a:t>캐릭터</a:t>
            </a:r>
            <a:endParaRPr sz="2500"/>
          </a:p>
        </p:txBody>
      </p:sp>
      <p:sp>
        <p:nvSpPr>
          <p:cNvPr id="170" name="Google Shape;170;p24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300"/>
              <a:t>부스터: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건물 사이를 날아 다닐 수 있게 부스터가 존재.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/>
              <a:t>기능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/>
              <a:t>대쉬(LShift)</a:t>
            </a:r>
            <a:r>
              <a:rPr lang="ko"/>
              <a:t> - 풀게이지 기준 10초 사용 가능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/>
              <a:t>활공(SpaceBar)</a:t>
            </a:r>
            <a:r>
              <a:rPr lang="ko"/>
              <a:t> - 풀게이지 기준 5초 사용 가능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두 기능 게이지는 공유 / 두 기능 동시 사용 가능</a:t>
            </a:r>
            <a:endParaRPr/>
          </a:p>
        </p:txBody>
      </p:sp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 - 부스터</a:t>
            </a:r>
            <a:endParaRPr sz="2500"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45036" t="14529"/>
          <a:stretch/>
        </p:blipFill>
        <p:spPr>
          <a:xfrm>
            <a:off x="5682475" y="1147225"/>
            <a:ext cx="2613950" cy="213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 - 무기</a:t>
            </a:r>
            <a:endParaRPr sz="2500"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750" y="1226625"/>
            <a:ext cx="1203425" cy="12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693025" y="2405238"/>
            <a:ext cx="1203425" cy="12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025" y="3633450"/>
            <a:ext cx="1203425" cy="12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0275" y="3866125"/>
            <a:ext cx="807000" cy="8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2163" y="2673425"/>
            <a:ext cx="731000" cy="7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6243962" y="1378126"/>
            <a:ext cx="787425" cy="7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/>
          <p:nvPr/>
        </p:nvSpPr>
        <p:spPr>
          <a:xfrm>
            <a:off x="3511975" y="1681300"/>
            <a:ext cx="807000" cy="2700900"/>
          </a:xfrm>
          <a:prstGeom prst="upDownArrow">
            <a:avLst>
              <a:gd fmla="val 50000" name="adj1"/>
              <a:gd fmla="val 45335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7827150" y="1681300"/>
            <a:ext cx="807000" cy="2723700"/>
          </a:xfrm>
          <a:prstGeom prst="upDownArrow">
            <a:avLst>
              <a:gd fmla="val 50000" name="adj1"/>
              <a:gd fmla="val 45335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3458125" y="1147213"/>
            <a:ext cx="91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연사력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3458125" y="4404963"/>
            <a:ext cx="91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공격력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1693100" y="2211725"/>
            <a:ext cx="126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기관단총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7666500" y="1147225"/>
            <a:ext cx="11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공격속도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7629000" y="4404975"/>
            <a:ext cx="120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공격범위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6335663" y="2211713"/>
            <a:ext cx="67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단검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6180313" y="3404425"/>
            <a:ext cx="91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카타나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6299577" y="4597125"/>
            <a:ext cx="67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대검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1693100" y="3404413"/>
            <a:ext cx="126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돌격소총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1693100" y="4597125"/>
            <a:ext cx="126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로켓포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59775" y="2673425"/>
            <a:ext cx="12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원거리</a:t>
            </a:r>
            <a:endParaRPr b="1"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4727900" y="2673413"/>
            <a:ext cx="12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근거리</a:t>
            </a:r>
            <a:endParaRPr b="1"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 - 스킬</a:t>
            </a:r>
            <a:endParaRPr sz="2500"/>
          </a:p>
        </p:txBody>
      </p:sp>
      <p:graphicFrame>
        <p:nvGraphicFramePr>
          <p:cNvPr id="210" name="Google Shape;210;p27"/>
          <p:cNvGraphicFramePr/>
          <p:nvPr/>
        </p:nvGraphicFramePr>
        <p:xfrm>
          <a:off x="311700" y="1052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{134A64A4-75D4-47EE-AE65-B2F090829C2D}</a:tableStyleId>
              </a:tblPr>
              <a:tblGrid>
                <a:gridCol w="2840200"/>
                <a:gridCol w="2840200"/>
                <a:gridCol w="2840200"/>
              </a:tblGrid>
              <a:tr h="10777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가드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바람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전기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38" y="2130161"/>
            <a:ext cx="2517674" cy="197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350" y="2136612"/>
            <a:ext cx="1971283" cy="19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338" y="2130199"/>
            <a:ext cx="2107223" cy="197483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175675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0750" y="1175675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2100" y="1175675"/>
            <a:ext cx="831300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311700" y="4228175"/>
            <a:ext cx="284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일반: 방패 들기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특수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광역 배리어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3151938" y="4228200"/>
            <a:ext cx="284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일반: 바람 쏘기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특수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허리케인 생성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6047538" y="4228200"/>
            <a:ext cx="284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일반: 덫 설치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특수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광역 슬로우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 - 스킬</a:t>
            </a:r>
            <a:endParaRPr sz="2500"/>
          </a:p>
        </p:txBody>
      </p:sp>
      <p:graphicFrame>
        <p:nvGraphicFramePr>
          <p:cNvPr id="226" name="Google Shape;226;p28"/>
          <p:cNvGraphicFramePr/>
          <p:nvPr/>
        </p:nvGraphicFramePr>
        <p:xfrm>
          <a:off x="311700" y="1052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{134A64A4-75D4-47EE-AE65-B2F090829C2D}</a:tableStyleId>
              </a:tblPr>
              <a:tblGrid>
                <a:gridCol w="2840200"/>
                <a:gridCol w="2840200"/>
                <a:gridCol w="2840200"/>
              </a:tblGrid>
              <a:tr h="10777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</a:rPr>
                        <a:t>부메랑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</a:rPr>
                        <a:t>암살자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</a:rPr>
                        <a:t>레이더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27" name="Google Shape;227;p28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062" y="2136599"/>
            <a:ext cx="1941025" cy="20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375" y="2136599"/>
            <a:ext cx="2627251" cy="20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7188" y="2136600"/>
            <a:ext cx="1971089" cy="200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175675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1900" y="1175675"/>
            <a:ext cx="831300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 txBox="1"/>
          <p:nvPr/>
        </p:nvSpPr>
        <p:spPr>
          <a:xfrm>
            <a:off x="311700" y="4228175"/>
            <a:ext cx="284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일반: 단일 적 끌기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특수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광역 모으기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2100" y="1175675"/>
            <a:ext cx="831300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/>
        </p:nvSpPr>
        <p:spPr>
          <a:xfrm>
            <a:off x="3151938" y="4228200"/>
            <a:ext cx="284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일반: 은신, 공/이속 증가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특수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잡기 공격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6047538" y="4228200"/>
            <a:ext cx="284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일반: 적 탐지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특수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EMP(부스터 불가)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타 게임과의 비교</a:t>
            </a:r>
            <a:endParaRPr/>
          </a:p>
        </p:txBody>
      </p:sp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건물이 거꾸로 배치되어 색다른 비주얼 제공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						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타일 낙하(자기장) 시스템</a:t>
            </a:r>
            <a:r>
              <a:rPr lang="ko"/>
              <a:t>을</a:t>
            </a:r>
            <a:r>
              <a:rPr lang="ko"/>
              <a:t> 통한 스피디한 진행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아이템을 통한 변수 창출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무기와 스킬을 사용한 스타일리시 액션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게임방법</a:t>
            </a:r>
            <a:endParaRPr/>
          </a:p>
        </p:txBody>
      </p:sp>
      <p:sp>
        <p:nvSpPr>
          <p:cNvPr id="249" name="Google Shape;249;p30"/>
          <p:cNvSpPr txBox="1"/>
          <p:nvPr/>
        </p:nvSpPr>
        <p:spPr>
          <a:xfrm>
            <a:off x="76238" y="3604775"/>
            <a:ext cx="6536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W, A, S, D - 이동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SHIFT - 대쉬(횡이동)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스페이스바 - 부스터(종이동)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1, 2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3, 4, 5 - 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무기, 스킬, 아이템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(커스텀 키 맵핑 기능 구현)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175" y="138342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 txBox="1"/>
          <p:nvPr/>
        </p:nvSpPr>
        <p:spPr>
          <a:xfrm>
            <a:off x="6689175" y="3604775"/>
            <a:ext cx="239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마우스 이동 - 카메라 회전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좌클릭 - 공격, 발사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우클릭 - 조준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마우스 휠 - 무기 변경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33950"/>
            <a:ext cx="6384375" cy="20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기술적요소 및 중점연구분야</a:t>
            </a:r>
            <a:endParaRPr/>
          </a:p>
        </p:txBody>
      </p:sp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Chaos Cloth data</a:t>
            </a:r>
            <a:r>
              <a:rPr lang="ko"/>
              <a:t>를 활용한 상호작용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메쉬가 </a:t>
            </a:r>
            <a:r>
              <a:rPr b="1" lang="ko"/>
              <a:t>물 및 먼지 등에</a:t>
            </a:r>
            <a:r>
              <a:rPr lang="ko"/>
              <a:t> 의해 </a:t>
            </a:r>
            <a:r>
              <a:rPr b="1" lang="ko"/>
              <a:t>상호작용</a:t>
            </a:r>
            <a:r>
              <a:rPr lang="ko"/>
              <a:t>,</a:t>
            </a:r>
            <a:br>
              <a:rPr lang="ko"/>
            </a:br>
            <a:r>
              <a:rPr lang="ko"/>
              <a:t>무게, 질감 등</a:t>
            </a:r>
            <a:r>
              <a:rPr lang="ko"/>
              <a:t>	</a:t>
            </a:r>
            <a:r>
              <a:rPr b="1" lang="ko"/>
              <a:t>현실적인 물리 적용</a:t>
            </a:r>
            <a:r>
              <a:rPr lang="ko"/>
              <a:t> 형성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IOCP</a:t>
            </a:r>
            <a:r>
              <a:rPr lang="ko"/>
              <a:t> 서버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AWS를 통한 클라우드 연동</a:t>
            </a:r>
            <a:endParaRPr/>
          </a:p>
        </p:txBody>
      </p:sp>
      <p:sp>
        <p:nvSpPr>
          <p:cNvPr id="260" name="Google Shape;260;p31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275" y="1199750"/>
            <a:ext cx="2903224" cy="158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 rotWithShape="1">
          <a:blip r:embed="rId4">
            <a:alphaModFix/>
          </a:blip>
          <a:srcRect b="1430" l="39307" r="34475" t="36622"/>
          <a:stretch/>
        </p:blipFill>
        <p:spPr>
          <a:xfrm>
            <a:off x="7434250" y="2711325"/>
            <a:ext cx="1365951" cy="21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연구목적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게임소개</a:t>
            </a: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및 특징</a:t>
            </a:r>
            <a:endParaRPr sz="1650">
              <a:solidFill>
                <a:srgbClr val="333333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타 게임과의 비교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게임방법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기술적요소 및 </a:t>
            </a:r>
            <a:r>
              <a:rPr lang="ko" sz="165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중점 연구분야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개인별 준비 현황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개발일정 및 구성원 역할 분담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추가 영상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Q &amp; A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개인별 준비 현황</a:t>
            </a:r>
            <a:endParaRPr/>
          </a:p>
        </p:txBody>
      </p:sp>
      <p:graphicFrame>
        <p:nvGraphicFramePr>
          <p:cNvPr id="268" name="Google Shape;268;p32"/>
          <p:cNvGraphicFramePr/>
          <p:nvPr/>
        </p:nvGraphicFramePr>
        <p:xfrm>
          <a:off x="392625" y="11472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{134A64A4-75D4-47EE-AE65-B2F090829C2D}</a:tableStyleId>
              </a:tblPr>
              <a:tblGrid>
                <a:gridCol w="2726050"/>
                <a:gridCol w="2726050"/>
                <a:gridCol w="2726050"/>
              </a:tblGrid>
              <a:tr h="54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100"/>
                        <a:t>서원준</a:t>
                      </a:r>
                      <a:endParaRPr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100"/>
                        <a:t>백종화</a:t>
                      </a:r>
                      <a:endParaRPr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100"/>
                        <a:t>이윤석</a:t>
                      </a:r>
                      <a:endParaRPr sz="2100"/>
                    </a:p>
                  </a:txBody>
                  <a:tcPr marT="91425" marB="91425" marR="91425" marL="91425" anchor="ctr"/>
                </a:tc>
              </a:tr>
              <a:tr h="3192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3D모델링1,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3D애니메이션 1,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게임사운드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현장실습(유니티 프로젝트 그래픽 리소스 제작)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C/C++ 프로그래밍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STL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게임엔진1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3D게임프로그래밍1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자료구조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네트워크게임프로그래밍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서버 프로그래밍에 관한 책을 통해 추가 지식 공부 중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AWS aducation으로 아마존 클라우드 시스템에 대해 학습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C / C++ 프로그래밍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STL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게임엔진1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3D게임프로그래밍1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자료구조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알고리즘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온라인 강의 및</a:t>
                      </a:r>
                      <a:br>
                        <a:rPr lang="ko"/>
                      </a:br>
                      <a:r>
                        <a:rPr lang="ko"/>
                        <a:t>책을 통해 공부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9" name="Google Shape;269;p32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개발일정 및 구성원 역할 분담</a:t>
            </a:r>
            <a:endParaRPr/>
          </a:p>
        </p:txBody>
      </p:sp>
      <p:graphicFrame>
        <p:nvGraphicFramePr>
          <p:cNvPr id="275" name="Google Shape;275;p33"/>
          <p:cNvGraphicFramePr/>
          <p:nvPr/>
        </p:nvGraphicFramePr>
        <p:xfrm>
          <a:off x="378900" y="114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{134A64A4-75D4-47EE-AE65-B2F090829C2D}</a:tableStyleId>
              </a:tblPr>
              <a:tblGrid>
                <a:gridCol w="2380450"/>
                <a:gridCol w="515050"/>
                <a:gridCol w="666500"/>
                <a:gridCol w="666500"/>
                <a:gridCol w="666500"/>
                <a:gridCol w="666500"/>
                <a:gridCol w="666500"/>
                <a:gridCol w="666500"/>
                <a:gridCol w="666500"/>
              </a:tblGrid>
              <a:tr h="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8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리소스(모델링, 리깅)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리소스(맵핑, 이펙트)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리소스(사운드, UI 등 기타)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클라 기본 로직 구현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중점 연구 구현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인게임 컨텐츠 제작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세부 게임 제작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서버 개발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클라우드 테스트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테스트 및 버그 수정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6" name="Google Shape;276;p33"/>
          <p:cNvGraphicFramePr/>
          <p:nvPr/>
        </p:nvGraphicFramePr>
        <p:xfrm>
          <a:off x="8092525" y="269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{134A64A4-75D4-47EE-AE65-B2F090829C2D}</a:tableStyleId>
              </a:tblPr>
              <a:tblGrid>
                <a:gridCol w="545400"/>
                <a:gridCol w="382850"/>
              </a:tblGrid>
              <a:tr h="21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서원준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21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백종화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21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이윤석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B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21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모두</a:t>
                      </a:r>
                      <a:endParaRPr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</a:tr>
            </a:tbl>
          </a:graphicData>
        </a:graphic>
      </p:graphicFrame>
      <p:sp>
        <p:nvSpPr>
          <p:cNvPr id="277" name="Google Shape;277;p33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영상</a:t>
            </a:r>
            <a:endParaRPr/>
          </a:p>
        </p:txBody>
      </p:sp>
      <p:sp>
        <p:nvSpPr>
          <p:cNvPr id="283" name="Google Shape;283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제트팩: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https://youtu.be/WdyuYSYD2jw?si=bMU0U2yW-ntr0jTJ&amp;t=28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스킬: </a:t>
            </a:r>
            <a:r>
              <a:rPr lang="ko" u="sng">
                <a:solidFill>
                  <a:schemeClr val="hlink"/>
                </a:solidFill>
                <a:hlinkClick r:id="rId4"/>
              </a:rPr>
              <a:t>h</a:t>
            </a:r>
            <a:r>
              <a:rPr lang="ko" u="sng">
                <a:solidFill>
                  <a:schemeClr val="hlink"/>
                </a:solidFill>
                <a:hlinkClick r:id="rId5"/>
              </a:rPr>
              <a:t>ttps://youtube.com/playlist?list=PLzwxvdRLKz-qUk1qD63pXxvpyA37RqrKY&amp;si=IlJNSRKyrXUoQ0pX</a:t>
            </a:r>
            <a:endParaRPr/>
          </a:p>
        </p:txBody>
      </p:sp>
      <p:sp>
        <p:nvSpPr>
          <p:cNvPr id="284" name="Google Shape;284;p34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idx="1" type="body"/>
          </p:nvPr>
        </p:nvSpPr>
        <p:spPr>
          <a:xfrm>
            <a:off x="311700" y="398525"/>
            <a:ext cx="8520600" cy="41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4500"/>
              <a:t>Q &amp; A</a:t>
            </a:r>
            <a:endParaRPr sz="4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연구목적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언리얼 엔진5를 이용한 게임 제작 능력 향상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언리얼 엔진5의 소스코드 분석 가능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353" y="1196625"/>
            <a:ext cx="5118049" cy="34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47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latin typeface="Arial"/>
                <a:ea typeface="Arial"/>
                <a:cs typeface="Arial"/>
                <a:sym typeface="Arial"/>
              </a:rPr>
              <a:t>소재</a:t>
            </a:r>
            <a:r>
              <a:rPr lang="ko" sz="1500">
                <a:latin typeface="Arial"/>
                <a:ea typeface="Arial"/>
                <a:cs typeface="Arial"/>
                <a:sym typeface="Arial"/>
              </a:rPr>
              <a:t> : 붕괴하는 건물들 사이에서 전투하는 팀 대전 게임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latin typeface="Arial"/>
                <a:ea typeface="Arial"/>
                <a:cs typeface="Arial"/>
                <a:sym typeface="Arial"/>
              </a:rPr>
              <a:t>플랫폼</a:t>
            </a:r>
            <a:r>
              <a:rPr lang="ko" sz="1500">
                <a:latin typeface="Arial"/>
                <a:ea typeface="Arial"/>
                <a:cs typeface="Arial"/>
                <a:sym typeface="Arial"/>
              </a:rPr>
              <a:t> : PC(windows)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latin typeface="Arial"/>
                <a:ea typeface="Arial"/>
                <a:cs typeface="Arial"/>
                <a:sym typeface="Arial"/>
              </a:rPr>
              <a:t>장르</a:t>
            </a:r>
            <a:r>
              <a:rPr lang="ko" sz="1500">
                <a:latin typeface="Arial"/>
                <a:ea typeface="Arial"/>
                <a:cs typeface="Arial"/>
                <a:sym typeface="Arial"/>
              </a:rPr>
              <a:t> : 난투형 액션 TPS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latin typeface="Arial"/>
                <a:ea typeface="Arial"/>
                <a:cs typeface="Arial"/>
                <a:sym typeface="Arial"/>
              </a:rPr>
              <a:t>모티브 게임</a:t>
            </a:r>
            <a:r>
              <a:rPr lang="ko" sz="1500">
                <a:latin typeface="Arial"/>
                <a:ea typeface="Arial"/>
                <a:cs typeface="Arial"/>
                <a:sym typeface="Arial"/>
              </a:rPr>
              <a:t> : 사이퍼즈, </a:t>
            </a:r>
            <a:r>
              <a:rPr lang="ko" sz="1500">
                <a:latin typeface="Arial"/>
                <a:ea typeface="Arial"/>
                <a:cs typeface="Arial"/>
                <a:sym typeface="Arial"/>
              </a:rPr>
              <a:t>오버워치</a:t>
            </a:r>
            <a:r>
              <a:rPr lang="ko" sz="1500">
                <a:latin typeface="Arial"/>
                <a:ea typeface="Arial"/>
                <a:cs typeface="Arial"/>
                <a:sym typeface="Arial"/>
              </a:rPr>
              <a:t>, 대난투 스매쉬 브라더스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2537500"/>
            <a:ext cx="2924516" cy="163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663" y="2537494"/>
            <a:ext cx="2915100" cy="16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4575" y="2449118"/>
            <a:ext cx="2419350" cy="181451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47225"/>
            <a:ext cx="8520600" cy="3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ko" sz="1400">
                <a:latin typeface="Arial"/>
                <a:ea typeface="Arial"/>
                <a:cs typeface="Arial"/>
                <a:sym typeface="Arial"/>
              </a:rPr>
              <a:t>게임 방식</a:t>
            </a:r>
            <a:r>
              <a:rPr lang="ko" sz="1400">
                <a:latin typeface="Arial"/>
                <a:ea typeface="Arial"/>
                <a:cs typeface="Arial"/>
                <a:sym typeface="Arial"/>
              </a:rPr>
              <a:t> : 3:3 팀 </a:t>
            </a:r>
            <a:r>
              <a:rPr lang="ko" sz="1400">
                <a:latin typeface="Arial"/>
                <a:ea typeface="Arial"/>
                <a:cs typeface="Arial"/>
                <a:sym typeface="Arial"/>
              </a:rPr>
              <a:t>데스매치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ko" sz="1400">
                <a:latin typeface="Arial"/>
                <a:ea typeface="Arial"/>
                <a:cs typeface="Arial"/>
                <a:sym typeface="Arial"/>
              </a:rPr>
              <a:t>승리 조건</a:t>
            </a:r>
            <a:r>
              <a:rPr lang="ko" sz="1400">
                <a:latin typeface="Arial"/>
                <a:ea typeface="Arial"/>
                <a:cs typeface="Arial"/>
                <a:sym typeface="Arial"/>
              </a:rPr>
              <a:t> : 팀의 킬 카운트를 다 채우거나 최후의 생존자가 되기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Arial"/>
                <a:ea typeface="Arial"/>
                <a:cs typeface="Arial"/>
                <a:sym typeface="Arial"/>
              </a:rPr>
              <a:t>적의 체력을 다 깎거나 일정 높이 이하로 내려가면 처치 판정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ko" sz="1400">
                <a:latin typeface="Arial"/>
                <a:ea typeface="Arial"/>
                <a:cs typeface="Arial"/>
                <a:sym typeface="Arial"/>
              </a:rPr>
              <a:t>전투 특징</a:t>
            </a:r>
            <a:r>
              <a:rPr lang="ko" sz="1400"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1" lang="ko" sz="1400">
                <a:latin typeface="Arial"/>
                <a:ea typeface="Arial"/>
                <a:cs typeface="Arial"/>
                <a:sym typeface="Arial"/>
              </a:rPr>
              <a:t>6 종</a:t>
            </a:r>
            <a:r>
              <a:rPr lang="ko" sz="1400">
                <a:latin typeface="Arial"/>
                <a:ea typeface="Arial"/>
                <a:cs typeface="Arial"/>
                <a:sym typeface="Arial"/>
              </a:rPr>
              <a:t>의 캐릭터의 </a:t>
            </a:r>
            <a:r>
              <a:rPr b="1" lang="ko" sz="1400">
                <a:latin typeface="Arial"/>
                <a:ea typeface="Arial"/>
                <a:cs typeface="Arial"/>
                <a:sym typeface="Arial"/>
              </a:rPr>
              <a:t>고유스킬</a:t>
            </a:r>
            <a:r>
              <a:rPr lang="ko" sz="1400">
                <a:latin typeface="Arial"/>
                <a:ea typeface="Arial"/>
                <a:cs typeface="Arial"/>
                <a:sym typeface="Arial"/>
              </a:rPr>
              <a:t> 2개가 존재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Arial"/>
                <a:ea typeface="Arial"/>
                <a:cs typeface="Arial"/>
                <a:sym typeface="Arial"/>
              </a:rPr>
              <a:t>                                    고유한 기술이나 착용한 무기로 지형지물을 활용해 전투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ko" sz="1400">
                <a:latin typeface="Arial"/>
                <a:ea typeface="Arial"/>
                <a:cs typeface="Arial"/>
                <a:sym typeface="Arial"/>
              </a:rPr>
              <a:t>아이템</a:t>
            </a:r>
            <a:r>
              <a:rPr lang="ko" sz="1400">
                <a:latin typeface="Arial"/>
                <a:ea typeface="Arial"/>
                <a:cs typeface="Arial"/>
                <a:sym typeface="Arial"/>
              </a:rPr>
              <a:t> : 개인 버프, 맵의 환경 변화, 전투를 유리하게 만들어 줄 아이템이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Arial"/>
                <a:ea typeface="Arial"/>
                <a:cs typeface="Arial"/>
                <a:sym typeface="Arial"/>
              </a:rPr>
              <a:t>              특정 장소에 스폰,획득하기  위해 전투 유도.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ko" sz="1400">
                <a:latin typeface="Arial"/>
                <a:ea typeface="Arial"/>
                <a:cs typeface="Arial"/>
                <a:sym typeface="Arial"/>
              </a:rPr>
              <a:t>플레이타임</a:t>
            </a:r>
            <a:r>
              <a:rPr lang="ko" sz="1400">
                <a:latin typeface="Arial"/>
                <a:ea typeface="Arial"/>
                <a:cs typeface="Arial"/>
                <a:sym typeface="Arial"/>
              </a:rPr>
              <a:t> : 한 경기에 10~15분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94" name="Google Shape;94;p17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 - 맵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4052100" y="0"/>
            <a:ext cx="5091900" cy="18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4337175" y="713813"/>
            <a:ext cx="43956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전체 크기</a:t>
            </a:r>
            <a:endParaRPr b="1"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총 지름 200M, 37개의 타일로 구성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빌딩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1단계: 75m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2단계: 100m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3단계: 125m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랜드마크: 150m                        </a:t>
            </a:r>
            <a:r>
              <a:rPr lang="ko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(빌딩의 폭: 20x20)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부유 타일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빌딩이 없는 타일에 배치, 상하 왕복 이동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엘리베이터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각 빌딩의 최하층에서 최상층으로 이동 가능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리스폰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타일 낙하 단계마다 두개의 리스폰 빌딩 선정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25" y="1147225"/>
            <a:ext cx="3747300" cy="3605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 - </a:t>
            </a:r>
            <a:r>
              <a:rPr lang="ko"/>
              <a:t>맵</a:t>
            </a:r>
            <a:endParaRPr sz="2500"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1010925" y="5557550"/>
            <a:ext cx="8001600" cy="16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맵을 위에서 내려다본 형태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arenR"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중앙 블록(랜드마크)를 감싸는 형태로 1구역, 2구역, 3구역 으로 구분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3구역에는 8개, 2구역에는 4개, 1구역에는 2개 의 빌딩이 무작위로 배치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이후 남은 타일의 3구역에는 4개, 2구역에는 2개, 1구역에는 1개 의 부유 타일이 무작위로 배치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arenR"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시간 경과에 따라 타일 (자기장) 단계가 진행, 가장자리에 스폰 빌딩을 배치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	1단계: 맵 초기 상태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2단계(빨간색): 지름이 타일 5개가 되도록 축소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	3단계(노란색): 지름이 타일 3개가 되도록 축소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	4단계(초록색): 남은 타일 중 랜덤하게 하나씩 타일 낙하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206975" y="3289300"/>
            <a:ext cx="42360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맵 초기 상태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구역은 총 3개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 각 구역에 빌딩이 무작위 배치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 </a:t>
            </a:r>
            <a:r>
              <a:rPr lang="ko" sz="1800">
                <a:highlight>
                  <a:srgbClr val="DFA4EB"/>
                </a:highlight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ko" sz="1800">
                <a:highlight>
                  <a:srgbClr val="DFA4EB"/>
                </a:highlight>
                <a:latin typeface="Open Sans"/>
                <a:ea typeface="Open Sans"/>
                <a:cs typeface="Open Sans"/>
                <a:sym typeface="Open Sans"/>
              </a:rPr>
              <a:t>구역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- 8개 / </a:t>
            </a:r>
            <a:r>
              <a:rPr lang="ko" sz="1800">
                <a:solidFill>
                  <a:schemeClr val="dk1"/>
                </a:solidFill>
                <a:highlight>
                  <a:srgbClr val="A3EBC5"/>
                </a:highlight>
                <a:latin typeface="Open Sans"/>
                <a:ea typeface="Open Sans"/>
                <a:cs typeface="Open Sans"/>
                <a:sym typeface="Open Sans"/>
              </a:rPr>
              <a:t>2구역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- 4개 / </a:t>
            </a:r>
            <a:r>
              <a:rPr lang="ko" sz="1800">
                <a:solidFill>
                  <a:schemeClr val="dk1"/>
                </a:solidFill>
                <a:highlight>
                  <a:srgbClr val="E0EBA3"/>
                </a:highlight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ko" sz="1800">
                <a:solidFill>
                  <a:schemeClr val="dk1"/>
                </a:solidFill>
                <a:highlight>
                  <a:srgbClr val="E0EBA3"/>
                </a:highlight>
                <a:latin typeface="Open Sans"/>
                <a:ea typeface="Open Sans"/>
                <a:cs typeface="Open Sans"/>
                <a:sym typeface="Open Sans"/>
              </a:rPr>
              <a:t>구역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- 1개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" sz="1800">
                <a:solidFill>
                  <a:schemeClr val="dk1"/>
                </a:solidFill>
                <a:highlight>
                  <a:srgbClr val="EA9999"/>
                </a:highlight>
                <a:latin typeface="Open Sans"/>
                <a:ea typeface="Open Sans"/>
                <a:cs typeface="Open Sans"/>
                <a:sym typeface="Open Sans"/>
              </a:rPr>
              <a:t>중앙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 랜드마크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4864900" y="3289300"/>
            <a:ext cx="3365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맵 1차 낙하(시작 5분 후)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지름이 타일 5개가 되도록 축소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(빨간 부분 낙하 진행)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225" y="1299625"/>
            <a:ext cx="1879497" cy="19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7849" y="1300000"/>
            <a:ext cx="1879500" cy="1988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 - 맵</a:t>
            </a:r>
            <a:endParaRPr sz="2500"/>
          </a:p>
        </p:txBody>
      </p:sp>
      <p:sp>
        <p:nvSpPr>
          <p:cNvPr id="120" name="Google Shape;120;p20"/>
          <p:cNvSpPr txBox="1"/>
          <p:nvPr/>
        </p:nvSpPr>
        <p:spPr>
          <a:xfrm>
            <a:off x="251450" y="3306250"/>
            <a:ext cx="41148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맵 2차 낙하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(1차 낙하 5분 후)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지름이 타일 3개가 되도록 축소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(노란 부분 낙하 진행)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4478500" y="3306250"/>
            <a:ext cx="4114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맵 3차 낙하 (2차 낙하 5분 후)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남은 타일 중 랜덤한 타일이 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하나씩 낙하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150" y="1307225"/>
            <a:ext cx="1879500" cy="200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100" y="1311275"/>
            <a:ext cx="1879500" cy="1994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 - 아이템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ko" sz="1650"/>
              <a:t>게임시작 후 또는 타일 낙하가 진행되고 생성</a:t>
            </a:r>
            <a:endParaRPr sz="16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ko" sz="1650"/>
              <a:t>상호작용 키를 5~10초간 눌러서 획득</a:t>
            </a:r>
            <a:endParaRPr sz="16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ko" sz="1650"/>
              <a:t>한 건물에 랜덤한 층에 생성</a:t>
            </a:r>
            <a:endParaRPr sz="16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ko" sz="1650"/>
              <a:t>(</a:t>
            </a:r>
            <a:r>
              <a:rPr b="1" lang="ko" sz="1650"/>
              <a:t>타일 낙하 단계</a:t>
            </a:r>
            <a:r>
              <a:rPr lang="ko" sz="1650"/>
              <a:t>에 따라 </a:t>
            </a:r>
            <a:r>
              <a:rPr b="1" lang="ko" sz="1650"/>
              <a:t>5 ,3 ,1</a:t>
            </a:r>
            <a:r>
              <a:rPr lang="ko" sz="1650"/>
              <a:t>개 무작위 건물에 한 번에 생성)</a:t>
            </a:r>
            <a:endParaRPr sz="16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1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85"/>
              <a:t>아이템은 </a:t>
            </a:r>
            <a:r>
              <a:rPr b="1" lang="ko" sz="1685"/>
              <a:t>3가지 유형</a:t>
            </a:r>
            <a:r>
              <a:rPr lang="ko" sz="1685"/>
              <a:t>으로 각 아이템은 </a:t>
            </a:r>
            <a:r>
              <a:rPr b="1" lang="ko" sz="1685"/>
              <a:t>3개의 희귀도</a:t>
            </a:r>
            <a:r>
              <a:rPr lang="ko" sz="1685"/>
              <a:t>를 가짐</a:t>
            </a:r>
            <a:endParaRPr sz="1685"/>
          </a:p>
          <a:p>
            <a:pPr indent="-33559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85"/>
              <a:buChar char="-"/>
            </a:pPr>
            <a:r>
              <a:rPr lang="ko" sz="1685"/>
              <a:t>유형은 아이템이 생성되면서 미니맵으로 알 수 있음</a:t>
            </a:r>
            <a:br>
              <a:rPr lang="ko" sz="1685"/>
            </a:br>
            <a:endParaRPr sz="500"/>
          </a:p>
          <a:p>
            <a:pPr indent="-33559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5"/>
              <a:buChar char="-"/>
            </a:pPr>
            <a:r>
              <a:rPr lang="ko" sz="1685"/>
              <a:t>희귀도는 획득 후 확률에 따라 정해짐</a:t>
            </a:r>
            <a:endParaRPr sz="16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1685"/>
          </a:p>
        </p:txBody>
      </p:sp>
      <p:sp>
        <p:nvSpPr>
          <p:cNvPr id="131" name="Google Shape;131;p21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